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91" r:id="rId2"/>
    <p:sldId id="285" r:id="rId3"/>
    <p:sldId id="266" r:id="rId4"/>
    <p:sldId id="267" r:id="rId5"/>
    <p:sldId id="268" r:id="rId6"/>
    <p:sldId id="270" r:id="rId7"/>
    <p:sldId id="271" r:id="rId8"/>
    <p:sldId id="290" r:id="rId9"/>
    <p:sldId id="274" r:id="rId10"/>
    <p:sldId id="275" r:id="rId11"/>
    <p:sldId id="276" r:id="rId12"/>
    <p:sldId id="277" r:id="rId13"/>
    <p:sldId id="278" r:id="rId14"/>
    <p:sldId id="279" r:id="rId15"/>
    <p:sldId id="292" r:id="rId1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39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</p:grpSp>
      <p:sp>
        <p:nvSpPr>
          <p:cNvPr id="6248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pt-PT"/>
              <a:t>Clique para editar o estilo do título			</a:t>
            </a:r>
          </a:p>
        </p:txBody>
      </p:sp>
      <p:sp>
        <p:nvSpPr>
          <p:cNvPr id="6248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F88BC7-961E-4D38-A9E0-82027D0E0B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FEC53-B004-4208-84A8-AFDED162E7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4FAA3-12A6-418F-A1DA-CBB934FE70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cto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76A8C-6FC8-40FE-8E6E-8A490BEB55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6FE45-3EE2-400A-8C81-51894F6249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41AD7-A7CD-43B8-9B5C-CEB29A21EE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3B4E5-7D4A-49B5-8027-2823088457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541E1-46F0-4F63-8611-29A16749E2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11AA4-0806-4E3A-95B4-11CDBA4FF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0352E-124B-4847-A6A4-04008FDF9F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834AE-1763-4E9E-A96E-7A1B0D5962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65053-37B1-42D0-B1AF-A8D90A4198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EB7C5-0C4A-47A3-BFDF-82735B9E15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4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4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4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4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4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4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5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6146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</p:grpSp>
      <p:sp>
        <p:nvSpPr>
          <p:cNvPr id="6146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			</a:t>
            </a:r>
          </a:p>
        </p:txBody>
      </p:sp>
      <p:sp>
        <p:nvSpPr>
          <p:cNvPr id="6146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6146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146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146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49E564E-7B26-4F1F-AEAF-75D565CB27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pt/url?sa=t&amp;rct=j&amp;q=anos%20loucos%2020&amp;source=video&amp;cd=1&amp;ved=0CDYQtwIwAA&amp;url=http://www.youtube.com/watch?v=mpst4RJJlqU&amp;ctbm=vid&amp;ei=NcL4TqGAG4bT8gPN-6WgAQ&amp;usg=AFQjCNGY0Im5t2DPd9sLbJis0fJyP7KGKg&amp;cad=rj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355976" y="4581128"/>
            <a:ext cx="4402832" cy="1828800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/>
              <a:t>Autores:</a:t>
            </a:r>
          </a:p>
          <a:p>
            <a:r>
              <a:rPr lang="pt-PT" dirty="0" smtClean="0"/>
              <a:t>Sandra </a:t>
            </a:r>
            <a:r>
              <a:rPr lang="pt-PT" dirty="0" err="1" smtClean="0"/>
              <a:t>Moinheiro</a:t>
            </a:r>
            <a:endParaRPr lang="pt-PT" dirty="0" smtClean="0"/>
          </a:p>
          <a:p>
            <a:r>
              <a:rPr lang="pt-PT" dirty="0" smtClean="0"/>
              <a:t>Vitorino Silva</a:t>
            </a:r>
            <a:endParaRPr lang="pt-PT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4000" dirty="0" smtClean="0"/>
              <a:t>Mutações na estrutura social e nos costumes</a:t>
            </a:r>
          </a:p>
        </p:txBody>
      </p:sp>
    </p:spTree>
    <p:extLst>
      <p:ext uri="{BB962C8B-B14F-4D97-AF65-F5344CB8AC3E}">
        <p14:creationId xmlns:p14="http://schemas.microsoft.com/office/powerpoint/2010/main" xmlns="" val="242413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4000" dirty="0" smtClean="0"/>
              <a:t>Os “loucos anos 20</a:t>
            </a:r>
            <a:r>
              <a:rPr lang="pt-PT" sz="4000" dirty="0" smtClean="0"/>
              <a:t>”</a:t>
            </a:r>
            <a:endParaRPr lang="pt-PT" sz="4000" dirty="0" smtClean="0"/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9632" y="1412776"/>
            <a:ext cx="6923485" cy="3812203"/>
          </a:xfrm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539750" y="5077143"/>
            <a:ext cx="77041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t-PT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                              </a:t>
            </a:r>
          </a:p>
          <a:p>
            <a:pPr eaLnBrk="0" hangingPunct="0"/>
            <a:r>
              <a:rPr lang="pt-PT" sz="24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O famoso chapéu </a:t>
            </a:r>
            <a:r>
              <a:rPr lang="pt-PT" sz="2400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cloche</a:t>
            </a:r>
            <a:r>
              <a:rPr lang="pt-PT" sz="24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, um clássico da década de 20 que pode ser encontrado ainda hoje em muitas lojas de acessórios.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Diz o que entendes por:</a:t>
            </a:r>
          </a:p>
        </p:txBody>
      </p:sp>
      <p:pic>
        <p:nvPicPr>
          <p:cNvPr id="348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5976" y="2060848"/>
            <a:ext cx="4321175" cy="4078287"/>
          </a:xfrm>
          <a:noFill/>
        </p:spPr>
      </p:pic>
      <p:sp>
        <p:nvSpPr>
          <p:cNvPr id="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2204864"/>
            <a:ext cx="3851920" cy="396044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pt-PT" sz="2800" dirty="0" smtClean="0"/>
              <a:t>Movimento </a:t>
            </a:r>
            <a:r>
              <a:rPr lang="pt-PT" sz="2800" dirty="0" smtClean="0"/>
              <a:t>social e político que defende a luta das mulheres pela conquista das mesmas liberdades e dos mesmos direitos em igualdade de circunstâncias com os indivíduos de sexo masculino.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1412776"/>
            <a:ext cx="4038600" cy="8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FEMINISMO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6" grpId="0" build="p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Diz o que entendes por:</a:t>
            </a:r>
          </a:p>
        </p:txBody>
      </p:sp>
      <p:pic>
        <p:nvPicPr>
          <p:cNvPr id="3687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60032" y="1556792"/>
            <a:ext cx="4038600" cy="4530725"/>
          </a:xfrm>
        </p:spPr>
      </p:pic>
      <p:sp>
        <p:nvSpPr>
          <p:cNvPr id="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2204864"/>
            <a:ext cx="4038600" cy="4059832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pt-PT" sz="2800" dirty="0" smtClean="0"/>
              <a:t>Conjunto </a:t>
            </a:r>
            <a:r>
              <a:rPr lang="pt-PT" sz="2800" dirty="0" smtClean="0"/>
              <a:t>de manifestações culturais produzido para abranger um grande número de pessoas e </a:t>
            </a:r>
            <a:r>
              <a:rPr lang="pt-BR" sz="2800" dirty="0" smtClean="0"/>
              <a:t>tornar-se </a:t>
            </a:r>
            <a:r>
              <a:rPr lang="pt-PT" sz="2800" dirty="0" smtClean="0"/>
              <a:t>acessível ao grande público, nomeadamente, através da sua difusão pelos meios de comunicação de massas.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556792"/>
            <a:ext cx="43986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CULTURA</a:t>
            </a:r>
            <a:r>
              <a:rPr kumimoji="0" lang="pt-PT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DE MASSAS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3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6" grpId="0" build="p"/>
      <p:bldP spid="5" grpId="0" build="p"/>
      <p:bldP spid="5" grpI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3600" dirty="0" smtClean="0"/>
              <a:t>Fatores que estiveram na origem do aparecimento da cultura de massas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O desenvolvimento dos transportes e comunicações;</a:t>
            </a:r>
          </a:p>
          <a:p>
            <a:pPr eaLnBrk="1" hangingPunct="1">
              <a:defRPr/>
            </a:pPr>
            <a:r>
              <a:rPr lang="pt-PT" dirty="0" smtClean="0"/>
              <a:t>A expansão das classes médias, mais instruídas e com mais tempo livre;</a:t>
            </a:r>
          </a:p>
          <a:p>
            <a:pPr eaLnBrk="1" hangingPunct="1">
              <a:defRPr/>
            </a:pPr>
            <a:r>
              <a:rPr lang="pt-PT" dirty="0" smtClean="0"/>
              <a:t>A maior participação dos cidadãos nas atividades políticas, sociais e sindicais.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2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8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Diz o que entendes por:</a:t>
            </a:r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7544" y="2780928"/>
            <a:ext cx="4038600" cy="3312368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pt-PT" dirty="0" smtClean="0"/>
              <a:t>é </a:t>
            </a:r>
            <a:r>
              <a:rPr lang="pt-PT" dirty="0" smtClean="0"/>
              <a:t>a cultura que </a:t>
            </a:r>
            <a:r>
              <a:rPr lang="pt-PT" dirty="0" smtClean="0"/>
              <a:t>está exclusivamente </a:t>
            </a:r>
            <a:r>
              <a:rPr lang="pt-PT" dirty="0" smtClean="0"/>
              <a:t>orientada para uma minoria da </a:t>
            </a:r>
            <a:r>
              <a:rPr lang="pt-PT" dirty="0" smtClean="0"/>
              <a:t>população.</a:t>
            </a:r>
          </a:p>
          <a:p>
            <a:pPr marL="0" indent="0" eaLnBrk="1" hangingPunct="1">
              <a:buNone/>
              <a:defRPr/>
            </a:pPr>
            <a:r>
              <a:rPr lang="pt-PT" dirty="0" smtClean="0"/>
              <a:t>Opõe-se </a:t>
            </a:r>
            <a:r>
              <a:rPr lang="pt-PT" dirty="0" smtClean="0"/>
              <a:t>à </a:t>
            </a:r>
            <a:r>
              <a:rPr lang="pt-PT" i="1" dirty="0" smtClean="0"/>
              <a:t>Cultura de Massas</a:t>
            </a:r>
            <a:r>
              <a:rPr lang="pt-PT" dirty="0" smtClean="0"/>
              <a:t>.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1700809"/>
            <a:ext cx="4038600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pt-PT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CULTURA DE ELITE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6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1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6" grpId="0" build="p"/>
      <p:bldP spid="5" grpId="0" build="p"/>
      <p:bldP spid="5" grpI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BIBLIOGRAFIA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123728" y="3284984"/>
            <a:ext cx="4042792" cy="1252736"/>
          </a:xfrm>
        </p:spPr>
        <p:txBody>
          <a:bodyPr/>
          <a:lstStyle/>
          <a:p>
            <a:r>
              <a:rPr lang="pt-PT" dirty="0" smtClean="0"/>
              <a:t>Internet</a:t>
            </a:r>
          </a:p>
          <a:p>
            <a:r>
              <a:rPr lang="pt-PT" dirty="0" smtClean="0"/>
              <a:t>Manuais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1356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4000" dirty="0" smtClean="0"/>
              <a:t>Mutações na estrutura social e nos costumes</a:t>
            </a:r>
          </a:p>
        </p:txBody>
      </p:sp>
      <p:pic>
        <p:nvPicPr>
          <p:cNvPr id="65543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65544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A industrialização, iniciada com a Revolução Industrial, provocou um rápido crescimento económico, o qual proporcionou uma vida de luxo,  de ostentação e de procura de prazer por parte da alta burguesia.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65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/>
      <p:bldP spid="6554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dirty="0" smtClean="0"/>
              <a:t>A BELLE ÉPOQUE (1871-1914)</a:t>
            </a:r>
          </a:p>
        </p:txBody>
      </p:sp>
      <p:pic>
        <p:nvPicPr>
          <p:cNvPr id="15365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908050"/>
            <a:ext cx="8229600" cy="4525963"/>
          </a:xfrm>
        </p:spPr>
      </p:pic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258888" y="6381750"/>
            <a:ext cx="7273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>
              <a:latin typeface="Arial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116013" y="5445125"/>
            <a:ext cx="72723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 i="1">
                <a:latin typeface="Arial" charset="0"/>
              </a:rPr>
              <a:t>A burguesia viveu um período de prosperidade que ficou conhecido como Belle Époque. A Belle Époque</a:t>
            </a:r>
            <a:r>
              <a:rPr lang="pt-PT" sz="2000">
                <a:latin typeface="Arial" charset="0"/>
              </a:rPr>
              <a:t> foi considerada uma era de ouro da beleza, inovação e paz entre os países europeus.</a:t>
            </a:r>
            <a:r>
              <a:rPr lang="pt-PT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2400" dirty="0" smtClean="0"/>
              <a:t>A Arte Nova ( típica da </a:t>
            </a:r>
            <a:r>
              <a:rPr lang="pt-PT" sz="2400" dirty="0" err="1" smtClean="0"/>
              <a:t>Belle</a:t>
            </a:r>
            <a:r>
              <a:rPr lang="pt-PT" sz="2400" dirty="0" smtClean="0"/>
              <a:t> </a:t>
            </a:r>
            <a:r>
              <a:rPr lang="pt-PT" sz="2400" dirty="0" err="1" smtClean="0"/>
              <a:t>Époque</a:t>
            </a:r>
            <a:r>
              <a:rPr lang="pt-PT" sz="2400" dirty="0" smtClean="0"/>
              <a:t>) valorizava os ornamentos, as cores vivas e as curvas sinuosas baseadas nas formas elegantes das plantas, dos animais e das mulheres.</a:t>
            </a:r>
            <a:endParaRPr lang="pt-PT" sz="4000" dirty="0" smtClean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4000" dirty="0" smtClean="0"/>
              <a:t>A </a:t>
            </a:r>
            <a:r>
              <a:rPr lang="pt-PT" sz="4000" dirty="0" err="1" smtClean="0"/>
              <a:t>Belle</a:t>
            </a:r>
            <a:r>
              <a:rPr lang="pt-PT" sz="4000" dirty="0" smtClean="0"/>
              <a:t> </a:t>
            </a:r>
            <a:r>
              <a:rPr lang="pt-PT" sz="4000" dirty="0" err="1" smtClean="0"/>
              <a:t>Époque</a:t>
            </a:r>
            <a:r>
              <a:rPr lang="pt-PT" sz="4000" dirty="0" smtClean="0"/>
              <a:t> foi um período de acalmia e de bem-estar.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4000" dirty="0" smtClean="0"/>
              <a:t>A sociedade burguesa da </a:t>
            </a:r>
            <a:r>
              <a:rPr lang="pt-PT" sz="4000" dirty="0" err="1" smtClean="0"/>
              <a:t>Belle</a:t>
            </a:r>
            <a:r>
              <a:rPr lang="pt-PT" sz="4000" dirty="0" smtClean="0"/>
              <a:t> </a:t>
            </a:r>
            <a:r>
              <a:rPr lang="pt-PT" sz="4000" dirty="0" err="1" smtClean="0"/>
              <a:t>Époque</a:t>
            </a:r>
            <a:endParaRPr lang="pt-PT" sz="4000" dirty="0" smtClean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pt-PT" dirty="0" smtClean="0"/>
              <a:t>Inovações: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dirty="0" smtClean="0"/>
              <a:t>           - Gramofone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dirty="0" smtClean="0"/>
              <a:t>           - Fotografia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dirty="0" smtClean="0"/>
              <a:t>		- Bicicleta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pt-PT" dirty="0" smtClean="0"/>
              <a:t>Lazer.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dirty="0" smtClean="0"/>
              <a:t>		- Ópera e teatro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dirty="0" smtClean="0"/>
              <a:t>		- Salões de Chá e    cafés-concerto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PT" dirty="0" smtClean="0"/>
              <a:t>		- Partidas de Ténis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pt-PT" sz="2400" dirty="0" smtClean="0"/>
              <a:t>Moda: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PT" sz="2400" dirty="0" smtClean="0"/>
              <a:t>		- Mulheres- vestidos volumosos com rendas e folhos, penteados complicados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PT" sz="2400" dirty="0" smtClean="0"/>
              <a:t>		- Homens – fato de calça comprida e casaco de abas, camisa de colarinhos engomados, chapéus altos, bengala e bigode.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0"/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0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0"/>
                            </p:stCondLst>
                            <p:childTnLst>
                              <p:par>
                                <p:cTn id="4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04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20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10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7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10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4" grpId="0" build="p" animBg="1"/>
      <p:bldP spid="2048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4000" dirty="0" smtClean="0"/>
              <a:t>A sociedade burguesa da </a:t>
            </a:r>
            <a:r>
              <a:rPr lang="pt-PT" sz="4000" dirty="0" err="1" smtClean="0"/>
              <a:t>Belle</a:t>
            </a:r>
            <a:r>
              <a:rPr lang="pt-PT" sz="4000" dirty="0" smtClean="0"/>
              <a:t> </a:t>
            </a:r>
            <a:r>
              <a:rPr lang="pt-PT" sz="4000" dirty="0" err="1" smtClean="0"/>
              <a:t>Époque</a:t>
            </a:r>
            <a:endParaRPr lang="pt-PT" sz="4000" dirty="0" smtClean="0"/>
          </a:p>
        </p:txBody>
      </p:sp>
      <p:pic>
        <p:nvPicPr>
          <p:cNvPr id="23563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2355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2800" dirty="0" smtClean="0"/>
              <a:t>Música e dança: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PT" sz="2800" dirty="0" smtClean="0"/>
              <a:t>		- Baile é o ponto mais alto da vida mundana das elites.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PT" sz="2800" dirty="0" smtClean="0"/>
              <a:t>		- O </a:t>
            </a:r>
            <a:r>
              <a:rPr lang="pt-PT" sz="2800" i="1" dirty="0" smtClean="0"/>
              <a:t>foxtrot</a:t>
            </a:r>
            <a:r>
              <a:rPr lang="pt-PT" sz="2800" dirty="0" smtClean="0"/>
              <a:t> (dança) alcança grande popularidade.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4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4000" dirty="0" smtClean="0"/>
              <a:t>Alterações sociais e morais após a 1ª Guerra Mundial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/>
              <a:t>A guerra provocou transformações no quotidiano. O desejo de esquecer os horrores da guerra levaram a população a procurar avidamente viver cada momento com uma alegria e entusiasmo muitas vezes excessivo.</a:t>
            </a:r>
          </a:p>
        </p:txBody>
      </p:sp>
      <p:pic>
        <p:nvPicPr>
          <p:cNvPr id="74757" name="Picture 5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484313"/>
            <a:ext cx="4038600" cy="45307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dirty="0" smtClean="0">
                <a:hlinkClick r:id="rId2"/>
              </a:rPr>
              <a:t>Os “loucos anos 20”</a:t>
            </a:r>
            <a:endParaRPr lang="pt-PT" dirty="0" smtClean="0"/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87624" y="1556792"/>
            <a:ext cx="6878188" cy="489599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odelo de apresentação predefini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de apresentação predefinido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360</TotalTime>
  <Words>375</Words>
  <Application>Microsoft Office PowerPoint</Application>
  <PresentationFormat>Apresentação no Ecrã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16" baseType="lpstr">
      <vt:lpstr>Modelo de apresentação predefinido</vt:lpstr>
      <vt:lpstr>Mutações na estrutura social e nos costumes</vt:lpstr>
      <vt:lpstr>Mutações na estrutura social e nos costumes</vt:lpstr>
      <vt:lpstr>A BELLE ÉPOQUE (1871-1914)</vt:lpstr>
      <vt:lpstr>A Arte Nova ( típica da Belle Époque) valorizava os ornamentos, as cores vivas e as curvas sinuosas baseadas nas formas elegantes das plantas, dos animais e das mulheres.</vt:lpstr>
      <vt:lpstr>A Belle Époque foi um período de acalmia e de bem-estar.</vt:lpstr>
      <vt:lpstr>A sociedade burguesa da Belle Époque</vt:lpstr>
      <vt:lpstr>A sociedade burguesa da Belle Époque</vt:lpstr>
      <vt:lpstr>Alterações sociais e morais após a 1ª Guerra Mundial</vt:lpstr>
      <vt:lpstr>Os “loucos anos 20”</vt:lpstr>
      <vt:lpstr>Os “loucos anos 20”</vt:lpstr>
      <vt:lpstr>Diz o que entendes por:</vt:lpstr>
      <vt:lpstr>Diz o que entendes por:</vt:lpstr>
      <vt:lpstr>Fatores que estiveram na origem do aparecimento da cultura de massas</vt:lpstr>
      <vt:lpstr>Diz o que entendes por: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Diz o que entendes por:</dc:title>
  <dc:creator>VITORINO</dc:creator>
  <cp:lastModifiedBy>.</cp:lastModifiedBy>
  <cp:revision>59</cp:revision>
  <dcterms:created xsi:type="dcterms:W3CDTF">2011-12-26T16:29:49Z</dcterms:created>
  <dcterms:modified xsi:type="dcterms:W3CDTF">2012-07-02T10:26:27Z</dcterms:modified>
</cp:coreProperties>
</file>